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96" r:id="rId4"/>
    <p:sldId id="260" r:id="rId5"/>
    <p:sldId id="261" r:id="rId6"/>
    <p:sldId id="262" r:id="rId7"/>
    <p:sldId id="263" r:id="rId8"/>
    <p:sldId id="272" r:id="rId9"/>
    <p:sldId id="273" r:id="rId10"/>
    <p:sldId id="274" r:id="rId11"/>
    <p:sldId id="297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9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tiff>
</file>

<file path=ppt/media/image4.tiff>
</file>

<file path=ppt/media/image5.jpg>
</file>

<file path=ppt/media/image6.jp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7C16BD-5E45-3944-9E6D-D6DC031C0F24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3EE91E-A7C5-8340-B81A-E4A22F1C7980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891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973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4151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3310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‹n.º›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413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6124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3971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372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1189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4756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2467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4135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118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98E2D-E1C3-0349-A4B9-40E729545C41}" type="datetimeFigureOut">
              <a:rPr lang="pt-BR" smtClean="0"/>
              <a:t>03/10/2019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501CF-43A3-2B4C-A6D3-B37167A29948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93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daltonmartins@unb.br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etic.br/media/docs/publicacoes/1/tic_cultura_2018_livro_eletronico.pdf" TargetMode="External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ultura.gov.br/documents/10883/112" TargetMode="External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ultura.gov.br/documents/10907/963" TargetMode="External"/><Relationship Id="rId3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hyperlink" Target="http://www.cetic.br/media/docs/publicacoes/1/tic_cultura_2018_livro_eletronico.pdf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etic.br/media/docs/publicacoes/1/tic_cultura_2018_livro_eletronico.pdf" TargetMode="Externa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5308" y="219465"/>
            <a:ext cx="11212497" cy="1363835"/>
          </a:xfrm>
          <a:prstGeom prst="rect">
            <a:avLst/>
          </a:prstGeom>
        </p:spPr>
        <p:txBody>
          <a:bodyPr vert="horz" wrap="square" lIns="0" tIns="9525" rIns="0" bIns="0" rtlCol="0" anchor="ctr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75"/>
              </a:spcBef>
            </a:pPr>
            <a:r>
              <a:rPr lang="pt-BR" spc="-5" dirty="0"/>
              <a:t>Acervos digitais em rede: </a:t>
            </a:r>
            <a:r>
              <a:rPr lang="pt-BR" spc="-5" dirty="0" smtClean="0"/>
              <a:t/>
            </a:r>
            <a:br>
              <a:rPr lang="pt-BR" spc="-5" dirty="0" smtClean="0"/>
            </a:br>
            <a:r>
              <a:rPr lang="pt-BR" spc="-5" dirty="0" smtClean="0"/>
              <a:t>dos </a:t>
            </a:r>
            <a:r>
              <a:rPr lang="pt-BR" spc="-5" dirty="0"/>
              <a:t>repositórios digitais às redes semânticas </a:t>
            </a:r>
            <a:endParaRPr sz="3600" dirty="0"/>
          </a:p>
        </p:txBody>
      </p:sp>
      <p:sp>
        <p:nvSpPr>
          <p:cNvPr id="3" name="object 3"/>
          <p:cNvSpPr txBox="1"/>
          <p:nvPr/>
        </p:nvSpPr>
        <p:spPr>
          <a:xfrm>
            <a:off x="494396" y="2311427"/>
            <a:ext cx="3806825" cy="2137636"/>
          </a:xfrm>
          <a:prstGeom prst="rect">
            <a:avLst/>
          </a:prstGeom>
        </p:spPr>
        <p:txBody>
          <a:bodyPr vert="horz" wrap="square" lIns="0" tIns="79375" rIns="0" bIns="0" rtlCol="0">
            <a:spAutoFit/>
          </a:bodyPr>
          <a:lstStyle/>
          <a:p>
            <a:pPr algn="ctr">
              <a:spcBef>
                <a:spcPts val="625"/>
              </a:spcBef>
            </a:pPr>
            <a:r>
              <a:rPr lang="pt-BR" sz="2200" spc="-5" dirty="0" smtClean="0">
                <a:solidFill>
                  <a:srgbClr val="898989"/>
                </a:solidFill>
                <a:latin typeface="Calibri"/>
                <a:cs typeface="Calibri"/>
              </a:rPr>
              <a:t>9 Fórum da Internet no Brasil</a:t>
            </a:r>
          </a:p>
          <a:p>
            <a:pPr algn="ctr">
              <a:spcBef>
                <a:spcPts val="625"/>
              </a:spcBef>
            </a:pPr>
            <a:endParaRPr sz="2750" dirty="0">
              <a:latin typeface="Times New Roman"/>
              <a:cs typeface="Times New Roman"/>
            </a:endParaRPr>
          </a:p>
          <a:p>
            <a:pPr marL="605790" marR="597535" indent="-635" algn="ctr">
              <a:lnSpc>
                <a:spcPct val="120000"/>
              </a:lnSpc>
            </a:pPr>
            <a:r>
              <a:rPr sz="2200" spc="-10" dirty="0">
                <a:solidFill>
                  <a:srgbClr val="898989"/>
                </a:solidFill>
                <a:latin typeface="Calibri"/>
                <a:cs typeface="Calibri"/>
              </a:rPr>
              <a:t>Dalton Martins  </a:t>
            </a:r>
            <a:r>
              <a:rPr sz="2200" u="heavy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d</a:t>
            </a:r>
            <a:r>
              <a:rPr sz="22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al</a:t>
            </a:r>
            <a:r>
              <a:rPr sz="2200" u="heavy" spc="-2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t</a:t>
            </a:r>
            <a:r>
              <a:rPr sz="2200" u="heavy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o</a:t>
            </a:r>
            <a:r>
              <a:rPr sz="2200" u="heavy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n</a:t>
            </a:r>
            <a:r>
              <a:rPr sz="2200" u="heavy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m</a:t>
            </a:r>
            <a:r>
              <a:rPr sz="22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ar</a:t>
            </a:r>
            <a:r>
              <a:rPr sz="2200" u="heavy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t</a:t>
            </a:r>
            <a:r>
              <a:rPr sz="22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i</a:t>
            </a:r>
            <a:r>
              <a:rPr sz="2200" u="heavy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n</a:t>
            </a:r>
            <a:r>
              <a:rPr sz="2200" u="heavy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s</a:t>
            </a:r>
            <a:r>
              <a:rPr sz="2200" u="heavy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@unb.br </a:t>
            </a:r>
            <a:r>
              <a:rPr sz="2200" spc="-1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lang="pt-BR" sz="2200" spc="-5" dirty="0" smtClean="0">
                <a:solidFill>
                  <a:srgbClr val="898989"/>
                </a:solidFill>
                <a:latin typeface="Calibri"/>
                <a:cs typeface="Calibri"/>
              </a:rPr>
              <a:t>03/10</a:t>
            </a:r>
            <a:r>
              <a:rPr sz="2200" spc="-5" dirty="0" smtClean="0">
                <a:solidFill>
                  <a:srgbClr val="898989"/>
                </a:solidFill>
                <a:latin typeface="Calibri"/>
                <a:cs typeface="Calibri"/>
              </a:rPr>
              <a:t>/201</a:t>
            </a:r>
            <a:r>
              <a:rPr lang="pt-BR" sz="2200" spc="-5" dirty="0" smtClean="0">
                <a:solidFill>
                  <a:srgbClr val="898989"/>
                </a:solidFill>
                <a:latin typeface="Calibri"/>
                <a:cs typeface="Calibri"/>
              </a:rPr>
              <a:t>9</a:t>
            </a:r>
            <a:endParaRPr sz="22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530983" y="2716567"/>
            <a:ext cx="3358741" cy="177553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390674" y="5414042"/>
            <a:ext cx="3050279" cy="132157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5782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Contexto</a:t>
            </a:r>
            <a:endParaRPr lang="pt-BR" dirty="0"/>
          </a:p>
        </p:txBody>
      </p:sp>
      <p:sp>
        <p:nvSpPr>
          <p:cNvPr id="4" name="AutoShape 2" descr="ave image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object 3"/>
          <p:cNvSpPr txBox="1"/>
          <p:nvPr/>
        </p:nvSpPr>
        <p:spPr>
          <a:xfrm>
            <a:off x="2016099" y="6496276"/>
            <a:ext cx="81356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u="sng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https://</a:t>
            </a:r>
            <a:r>
              <a:rPr u="sng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www.cetic.br/media/docs/publicacoes/1/tic_cultura_2018_livro_eletronico.pdf</a:t>
            </a:r>
            <a:endParaRPr>
              <a:latin typeface="Calibri"/>
              <a:cs typeface="Calibri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36598"/>
            <a:ext cx="12192000" cy="318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511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86838" y="190209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>Para ajudar a pensarmos...</a:t>
            </a:r>
            <a:r>
              <a:rPr lang="pt-BR" dirty="0"/>
              <a:t/>
            </a:r>
            <a:br>
              <a:rPr lang="pt-BR" dirty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>Diagnóstico... o dados da TIC Cultura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7020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Quem somos nós: institucionalidade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26507"/>
            <a:ext cx="4791019" cy="3200401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471" y="2026507"/>
            <a:ext cx="5112329" cy="320040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1452227" y="5338119"/>
            <a:ext cx="3562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/>
              <a:t>Universidade de Brasília</a:t>
            </a:r>
          </a:p>
          <a:p>
            <a:pPr algn="ctr"/>
            <a:r>
              <a:rPr lang="pt-BR" dirty="0" smtClean="0"/>
              <a:t>Faculdade de Ciência da Informação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6970087" y="5338119"/>
            <a:ext cx="36551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1" dirty="0" smtClean="0">
                <a:solidFill>
                  <a:srgbClr val="FF0000"/>
                </a:solidFill>
              </a:rPr>
              <a:t>Laboratório de Inteligência de Redes</a:t>
            </a:r>
          </a:p>
          <a:p>
            <a:pPr algn="ctr"/>
            <a:r>
              <a:rPr lang="pt-BR" dirty="0" smtClean="0"/>
              <a:t>Biblioteca Central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832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Objetivo da mesa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 dirty="0"/>
              <a:t>O principal objetivo do workshop é colocar em discussão as </a:t>
            </a:r>
            <a:r>
              <a:rPr lang="pt-BR" sz="4200" b="1" dirty="0">
                <a:solidFill>
                  <a:srgbClr val="FF0000"/>
                </a:solidFill>
              </a:rPr>
              <a:t>estratégias e processos de trabalho</a:t>
            </a:r>
            <a:r>
              <a:rPr lang="pt-BR" dirty="0"/>
              <a:t> das principais iniciativas vigentes </a:t>
            </a:r>
            <a:r>
              <a:rPr lang="pt-BR" dirty="0" smtClean="0"/>
              <a:t>na constituição </a:t>
            </a:r>
            <a:r>
              <a:rPr lang="pt-BR" dirty="0"/>
              <a:t>de </a:t>
            </a:r>
            <a:r>
              <a:rPr lang="pt-BR" sz="4200" b="1" dirty="0">
                <a:solidFill>
                  <a:srgbClr val="FF0000"/>
                </a:solidFill>
              </a:rPr>
              <a:t>acervos digitais em rede </a:t>
            </a:r>
            <a:r>
              <a:rPr lang="pt-BR" dirty="0"/>
              <a:t>e na tentativa de conexão desses acervos para a oferta de </a:t>
            </a:r>
            <a:r>
              <a:rPr lang="pt-BR" sz="4200" b="1" dirty="0">
                <a:solidFill>
                  <a:srgbClr val="FF0000"/>
                </a:solidFill>
              </a:rPr>
              <a:t>serviços de informação de </a:t>
            </a:r>
            <a:r>
              <a:rPr lang="pt-BR" sz="4200" b="1" dirty="0" smtClean="0">
                <a:solidFill>
                  <a:srgbClr val="FF0000"/>
                </a:solidFill>
              </a:rPr>
              <a:t>busca integrada </a:t>
            </a:r>
            <a:r>
              <a:rPr lang="pt-BR" dirty="0"/>
              <a:t>e com um único ponto de acesso ao usuário. </a:t>
            </a:r>
            <a:endParaRPr lang="pt-BR" dirty="0" smtClean="0"/>
          </a:p>
          <a:p>
            <a:r>
              <a:rPr lang="pt-BR" dirty="0" smtClean="0"/>
              <a:t>Pretende-se </a:t>
            </a:r>
            <a:r>
              <a:rPr lang="pt-BR" dirty="0"/>
              <a:t>compreender como as instituições estão resolvendo os </a:t>
            </a:r>
            <a:r>
              <a:rPr lang="pt-BR" dirty="0" smtClean="0"/>
              <a:t>problemas relacionadas </a:t>
            </a:r>
            <a:r>
              <a:rPr lang="pt-BR" dirty="0"/>
              <a:t>na dimensão tecnológica, conceitual, processual e documental, envolvendo os processos tecnológicos de </a:t>
            </a:r>
            <a:r>
              <a:rPr lang="pt-BR" dirty="0" smtClean="0"/>
              <a:t>digitalização, descrição </a:t>
            </a:r>
            <a:r>
              <a:rPr lang="pt-BR" dirty="0"/>
              <a:t>dos itens, classificação, indexação, catalogação, produção de repositórios </a:t>
            </a:r>
            <a:r>
              <a:rPr lang="pt-BR" dirty="0" smtClean="0"/>
              <a:t>digitais. </a:t>
            </a:r>
          </a:p>
          <a:p>
            <a:r>
              <a:rPr lang="pt-BR" dirty="0" smtClean="0"/>
              <a:t>A </a:t>
            </a:r>
            <a:r>
              <a:rPr lang="pt-BR" dirty="0"/>
              <a:t>ideia é que cada participante apresente os resultados e questões de seus projetos relacionados aos elementos </a:t>
            </a:r>
            <a:r>
              <a:rPr lang="pt-BR" dirty="0" smtClean="0"/>
              <a:t>técnicos e </a:t>
            </a:r>
            <a:r>
              <a:rPr lang="pt-BR" dirty="0"/>
              <a:t>conceituais acima mencionados.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4181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70433" y="3032149"/>
            <a:ext cx="6129020" cy="695960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b="1" dirty="0">
                <a:solidFill>
                  <a:srgbClr val="FF0000"/>
                </a:solidFill>
              </a:rPr>
              <a:t>O que </a:t>
            </a:r>
            <a:r>
              <a:rPr sz="4400" b="1" spc="-10" dirty="0">
                <a:solidFill>
                  <a:srgbClr val="FF0000"/>
                </a:solidFill>
              </a:rPr>
              <a:t>queremos</a:t>
            </a:r>
            <a:r>
              <a:rPr sz="4400" b="1" spc="-85" dirty="0">
                <a:solidFill>
                  <a:srgbClr val="FF0000"/>
                </a:solidFill>
              </a:rPr>
              <a:t> </a:t>
            </a:r>
            <a:r>
              <a:rPr sz="4400" b="1" spc="-15" dirty="0">
                <a:solidFill>
                  <a:srgbClr val="FF0000"/>
                </a:solidFill>
              </a:rPr>
              <a:t>resolver?</a:t>
            </a:r>
            <a:endParaRPr sz="4400"/>
          </a:p>
        </p:txBody>
      </p:sp>
    </p:spTree>
    <p:extLst>
      <p:ext uri="{BB962C8B-B14F-4D97-AF65-F5344CB8AC3E}">
        <p14:creationId xmlns:p14="http://schemas.microsoft.com/office/powerpoint/2010/main" val="1835056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40527" y="180226"/>
            <a:ext cx="3075940" cy="695960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Motivações...</a:t>
            </a:r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76497" y="1269544"/>
            <a:ext cx="7958455" cy="535890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spcBef>
                <a:spcPts val="1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latin typeface="Calibri"/>
                <a:cs typeface="Calibri"/>
              </a:rPr>
              <a:t>Principal</a:t>
            </a:r>
            <a:r>
              <a:rPr sz="2700" dirty="0">
                <a:latin typeface="Calibri"/>
                <a:cs typeface="Calibri"/>
              </a:rPr>
              <a:t> </a:t>
            </a:r>
            <a:r>
              <a:rPr sz="2700" spc="-10" dirty="0">
                <a:latin typeface="Calibri"/>
                <a:cs typeface="Calibri"/>
              </a:rPr>
              <a:t>motivação:</a:t>
            </a:r>
            <a:endParaRPr sz="2700" dirty="0">
              <a:latin typeface="Calibri"/>
              <a:cs typeface="Calibri"/>
            </a:endParaRPr>
          </a:p>
          <a:p>
            <a:pPr marL="755650" marR="225425" lvl="1" indent="-285750">
              <a:lnSpc>
                <a:spcPct val="79900"/>
              </a:lnSpc>
              <a:spcBef>
                <a:spcPts val="605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spc="-10" dirty="0">
                <a:solidFill>
                  <a:srgbClr val="FF0000"/>
                </a:solidFill>
                <a:latin typeface="Calibri"/>
                <a:cs typeface="Calibri"/>
              </a:rPr>
              <a:t>disponibilizar 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a </a:t>
            </a:r>
            <a:r>
              <a:rPr sz="2400" b="1" spc="-10" dirty="0">
                <a:solidFill>
                  <a:srgbClr val="FF0000"/>
                </a:solidFill>
                <a:latin typeface="Calibri"/>
                <a:cs typeface="Calibri"/>
              </a:rPr>
              <a:t>documentação </a:t>
            </a:r>
            <a:r>
              <a:rPr sz="2400" spc="-5" dirty="0" smtClean="0">
                <a:latin typeface="Calibri"/>
                <a:cs typeface="Calibri"/>
              </a:rPr>
              <a:t>dos</a:t>
            </a:r>
            <a:r>
              <a:rPr lang="pt-BR" sz="2400" spc="-5" dirty="0" smtClean="0">
                <a:latin typeface="Calibri"/>
                <a:cs typeface="Calibri"/>
              </a:rPr>
              <a:t> </a:t>
            </a:r>
            <a:r>
              <a:rPr lang="pt-BR" sz="2400" i="1" spc="-5" dirty="0" err="1" smtClean="0">
                <a:latin typeface="Calibri"/>
                <a:cs typeface="Calibri"/>
              </a:rPr>
              <a:t>GLAMs</a:t>
            </a:r>
            <a:r>
              <a:rPr lang="pt-BR" sz="2400" spc="-5" dirty="0" smtClean="0">
                <a:latin typeface="Calibri"/>
                <a:cs typeface="Calibri"/>
              </a:rPr>
              <a:t> (Galerias, Bibliotecas, Arquivos e Museus) brasileiros</a:t>
            </a:r>
            <a:r>
              <a:rPr sz="2400" spc="-10" dirty="0" smtClean="0">
                <a:latin typeface="Calibri"/>
                <a:cs typeface="Calibri"/>
              </a:rPr>
              <a:t>  </a:t>
            </a:r>
            <a:r>
              <a:rPr sz="2400" spc="-15" dirty="0">
                <a:latin typeface="Calibri"/>
                <a:cs typeface="Calibri"/>
              </a:rPr>
              <a:t>para </a:t>
            </a:r>
            <a:r>
              <a:rPr lang="pt-BR" sz="2400" b="1" spc="-5" dirty="0" smtClean="0">
                <a:solidFill>
                  <a:srgbClr val="FF0000"/>
                </a:solidFill>
                <a:latin typeface="Calibri"/>
                <a:cs typeface="Calibri"/>
              </a:rPr>
              <a:t>identificação, recuperação, seleção, obtenção</a:t>
            </a:r>
            <a:r>
              <a:rPr sz="2400" b="1" dirty="0" smtClean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pt-BR" sz="2400" b="1" dirty="0" smtClean="0">
                <a:solidFill>
                  <a:srgbClr val="FF0000"/>
                </a:solidFill>
                <a:latin typeface="Calibri"/>
                <a:cs typeface="Calibri"/>
              </a:rPr>
              <a:t> e exploração </a:t>
            </a:r>
            <a:r>
              <a:rPr sz="2400" dirty="0" smtClean="0">
                <a:latin typeface="Calibri"/>
                <a:cs typeface="Calibri"/>
              </a:rPr>
              <a:t>de </a:t>
            </a:r>
            <a:r>
              <a:rPr sz="2400" spc="-5" dirty="0">
                <a:latin typeface="Calibri"/>
                <a:cs typeface="Calibri"/>
              </a:rPr>
              <a:t>modo </a:t>
            </a:r>
            <a:r>
              <a:rPr sz="2400" spc="-10" dirty="0">
                <a:latin typeface="Calibri"/>
                <a:cs typeface="Calibri"/>
              </a:rPr>
              <a:t>livre </a:t>
            </a:r>
            <a:r>
              <a:rPr sz="2400" dirty="0">
                <a:latin typeface="Calibri"/>
                <a:cs typeface="Calibri"/>
              </a:rPr>
              <a:t>e </a:t>
            </a:r>
            <a:r>
              <a:rPr sz="2400" spc="-5" dirty="0">
                <a:latin typeface="Calibri"/>
                <a:cs typeface="Calibri"/>
              </a:rPr>
              <a:t>aberto  </a:t>
            </a:r>
            <a:r>
              <a:rPr sz="2400" dirty="0">
                <a:latin typeface="Calibri"/>
                <a:cs typeface="Calibri"/>
              </a:rPr>
              <a:t>na</a:t>
            </a:r>
            <a:r>
              <a:rPr sz="2400" spc="-10" dirty="0">
                <a:latin typeface="Calibri"/>
                <a:cs typeface="Calibri"/>
              </a:rPr>
              <a:t> Internet;</a:t>
            </a:r>
            <a:endParaRPr sz="2400" dirty="0">
              <a:latin typeface="Calibri"/>
              <a:cs typeface="Calibri"/>
            </a:endParaRPr>
          </a:p>
          <a:p>
            <a:pPr marL="755650" marR="134620" lvl="1" indent="-285750">
              <a:lnSpc>
                <a:spcPct val="79900"/>
              </a:lnSpc>
              <a:spcBef>
                <a:spcPts val="600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spc="-15" dirty="0">
                <a:solidFill>
                  <a:srgbClr val="FF0000"/>
                </a:solidFill>
                <a:latin typeface="Calibri"/>
                <a:cs typeface="Calibri"/>
              </a:rPr>
              <a:t>Gerar 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um 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serviço 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de busca </a:t>
            </a:r>
            <a:r>
              <a:rPr sz="2400" b="1" spc="-15" dirty="0">
                <a:solidFill>
                  <a:srgbClr val="FF0000"/>
                </a:solidFill>
                <a:latin typeface="Calibri"/>
                <a:cs typeface="Calibri"/>
              </a:rPr>
              <a:t>integrada</a:t>
            </a:r>
            <a:r>
              <a:rPr sz="2400" spc="-15" dirty="0">
                <a:latin typeface="Calibri"/>
                <a:cs typeface="Calibri"/>
              </a:rPr>
              <a:t>, </a:t>
            </a:r>
            <a:r>
              <a:rPr sz="2400" spc="-5" dirty="0">
                <a:latin typeface="Calibri"/>
                <a:cs typeface="Calibri"/>
              </a:rPr>
              <a:t>onde os usuários  possam ir </a:t>
            </a:r>
            <a:r>
              <a:rPr sz="2400" dirty="0">
                <a:latin typeface="Calibri"/>
                <a:cs typeface="Calibri"/>
              </a:rPr>
              <a:t>a um </a:t>
            </a:r>
            <a:r>
              <a:rPr sz="2400" spc="-10" dirty="0">
                <a:latin typeface="Calibri"/>
                <a:cs typeface="Calibri"/>
              </a:rPr>
              <a:t>único endereço </a:t>
            </a:r>
            <a:r>
              <a:rPr sz="2400" dirty="0">
                <a:latin typeface="Calibri"/>
                <a:cs typeface="Calibri"/>
              </a:rPr>
              <a:t>na </a:t>
            </a:r>
            <a:r>
              <a:rPr sz="2400" spc="-10" dirty="0">
                <a:latin typeface="Calibri"/>
                <a:cs typeface="Calibri"/>
              </a:rPr>
              <a:t>Internet </a:t>
            </a:r>
            <a:r>
              <a:rPr sz="2400" dirty="0">
                <a:latin typeface="Calibri"/>
                <a:cs typeface="Calibri"/>
              </a:rPr>
              <a:t>e </a:t>
            </a:r>
            <a:r>
              <a:rPr sz="2400" spc="-10" dirty="0">
                <a:latin typeface="Calibri"/>
                <a:cs typeface="Calibri"/>
              </a:rPr>
              <a:t>ter </a:t>
            </a:r>
            <a:r>
              <a:rPr sz="2400" spc="-5" dirty="0">
                <a:latin typeface="Calibri"/>
                <a:cs typeface="Calibri"/>
              </a:rPr>
              <a:t>acesso </a:t>
            </a:r>
            <a:r>
              <a:rPr sz="2400" dirty="0">
                <a:latin typeface="Calibri"/>
                <a:cs typeface="Calibri"/>
              </a:rPr>
              <a:t>a  </a:t>
            </a:r>
            <a:r>
              <a:rPr sz="2400" spc="-10" dirty="0">
                <a:latin typeface="Calibri"/>
                <a:cs typeface="Calibri"/>
              </a:rPr>
              <a:t>todas </a:t>
            </a:r>
            <a:r>
              <a:rPr sz="2400" dirty="0">
                <a:latin typeface="Calibri"/>
                <a:cs typeface="Calibri"/>
              </a:rPr>
              <a:t>as </a:t>
            </a:r>
            <a:r>
              <a:rPr sz="2400" spc="-10" dirty="0">
                <a:latin typeface="Calibri"/>
                <a:cs typeface="Calibri"/>
              </a:rPr>
              <a:t>coleções </a:t>
            </a:r>
            <a:r>
              <a:rPr sz="2400" dirty="0">
                <a:latin typeface="Calibri"/>
                <a:cs typeface="Calibri"/>
              </a:rPr>
              <a:t>e </a:t>
            </a:r>
            <a:r>
              <a:rPr sz="2400" spc="-5" dirty="0">
                <a:latin typeface="Calibri"/>
                <a:cs typeface="Calibri"/>
              </a:rPr>
              <a:t>sua</a:t>
            </a:r>
            <a:r>
              <a:rPr sz="2400" spc="-2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documentações.</a:t>
            </a:r>
            <a:endParaRPr sz="2400" dirty="0">
              <a:latin typeface="Calibri"/>
              <a:cs typeface="Calibri"/>
            </a:endParaRPr>
          </a:p>
          <a:p>
            <a:pPr marL="355600" indent="-342900">
              <a:lnSpc>
                <a:spcPts val="3225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spc="-10" dirty="0">
                <a:latin typeface="Calibri"/>
                <a:cs typeface="Calibri"/>
              </a:rPr>
              <a:t>Motivações</a:t>
            </a:r>
            <a:r>
              <a:rPr sz="2700" spc="-15" dirty="0">
                <a:latin typeface="Calibri"/>
                <a:cs typeface="Calibri"/>
              </a:rPr>
              <a:t> </a:t>
            </a:r>
            <a:r>
              <a:rPr sz="2700" spc="-10" dirty="0">
                <a:latin typeface="Calibri"/>
                <a:cs typeface="Calibri"/>
              </a:rPr>
              <a:t>secundárias:</a:t>
            </a:r>
            <a:endParaRPr sz="2700" dirty="0">
              <a:latin typeface="Calibri"/>
              <a:cs typeface="Calibri"/>
            </a:endParaRPr>
          </a:p>
          <a:p>
            <a:pPr marL="755650" marR="267970" lvl="1" indent="-285750">
              <a:lnSpc>
                <a:spcPct val="79900"/>
              </a:lnSpc>
              <a:spcBef>
                <a:spcPts val="575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spc="-10" dirty="0">
                <a:solidFill>
                  <a:srgbClr val="FF0000"/>
                </a:solidFill>
                <a:latin typeface="Calibri"/>
                <a:cs typeface="Calibri"/>
              </a:rPr>
              <a:t>Melhorar 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a 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qualidade da </a:t>
            </a:r>
            <a:r>
              <a:rPr sz="2400" b="1" spc="-10" dirty="0">
                <a:solidFill>
                  <a:srgbClr val="FF0000"/>
                </a:solidFill>
                <a:latin typeface="Calibri"/>
                <a:cs typeface="Calibri"/>
              </a:rPr>
              <a:t>documentação </a:t>
            </a:r>
            <a:r>
              <a:rPr lang="pt-BR" sz="2400" b="1" spc="-5" dirty="0" smtClean="0">
                <a:solidFill>
                  <a:srgbClr val="FF0000"/>
                </a:solidFill>
                <a:latin typeface="Calibri"/>
                <a:cs typeface="Calibri"/>
              </a:rPr>
              <a:t>dos </a:t>
            </a:r>
            <a:r>
              <a:rPr lang="pt-BR" sz="2400" b="1" spc="-5" dirty="0" err="1" smtClean="0">
                <a:solidFill>
                  <a:srgbClr val="FF0000"/>
                </a:solidFill>
                <a:latin typeface="Calibri"/>
                <a:cs typeface="Calibri"/>
              </a:rPr>
              <a:t>GLAMs</a:t>
            </a:r>
            <a:r>
              <a:rPr sz="2400" b="1" spc="-5" dirty="0" smtClean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–  </a:t>
            </a:r>
            <a:r>
              <a:rPr sz="2400" spc="-15" dirty="0">
                <a:latin typeface="Calibri"/>
                <a:cs typeface="Calibri"/>
              </a:rPr>
              <a:t>normalização, </a:t>
            </a:r>
            <a:r>
              <a:rPr sz="2400" spc="-10" dirty="0">
                <a:latin typeface="Calibri"/>
                <a:cs typeface="Calibri"/>
              </a:rPr>
              <a:t>limpeza, </a:t>
            </a:r>
            <a:r>
              <a:rPr sz="2400" spc="-20" dirty="0">
                <a:latin typeface="Calibri"/>
                <a:cs typeface="Calibri"/>
              </a:rPr>
              <a:t>tratamento, </a:t>
            </a:r>
            <a:r>
              <a:rPr sz="2400" spc="-15" dirty="0">
                <a:latin typeface="Calibri"/>
                <a:cs typeface="Calibri"/>
              </a:rPr>
              <a:t>reconciliação,</a:t>
            </a:r>
            <a:r>
              <a:rPr sz="2400" spc="5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etc...</a:t>
            </a:r>
            <a:endParaRPr sz="2400" dirty="0">
              <a:latin typeface="Calibri"/>
              <a:cs typeface="Calibri"/>
            </a:endParaRPr>
          </a:p>
          <a:p>
            <a:pPr marL="755650" lvl="1" indent="-285750">
              <a:lnSpc>
                <a:spcPts val="2590"/>
              </a:lnSpc>
              <a:spcBef>
                <a:spcPts val="20"/>
              </a:spcBef>
              <a:buFont typeface="Arial"/>
              <a:buChar char="–"/>
              <a:tabLst>
                <a:tab pos="755650" algn="l"/>
              </a:tabLst>
            </a:pPr>
            <a:r>
              <a:rPr sz="2400" b="1" spc="-10" dirty="0">
                <a:solidFill>
                  <a:srgbClr val="FF0000"/>
                </a:solidFill>
                <a:latin typeface="Calibri"/>
                <a:cs typeface="Calibri"/>
              </a:rPr>
              <a:t>Reduzir 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a 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dependência </a:t>
            </a:r>
            <a:r>
              <a:rPr sz="2400" b="1" spc="-10" dirty="0">
                <a:solidFill>
                  <a:srgbClr val="FF0000"/>
                </a:solidFill>
                <a:latin typeface="Calibri"/>
                <a:cs typeface="Calibri"/>
              </a:rPr>
              <a:t>técnica 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de </a:t>
            </a:r>
            <a:r>
              <a:rPr sz="2400" b="1" dirty="0">
                <a:solidFill>
                  <a:srgbClr val="FF0000"/>
                </a:solidFill>
                <a:latin typeface="Calibri"/>
                <a:cs typeface="Calibri"/>
              </a:rPr>
              <a:t>serviços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 especializados</a:t>
            </a:r>
            <a:endParaRPr sz="2400" dirty="0">
              <a:latin typeface="Calibri"/>
              <a:cs typeface="Calibri"/>
            </a:endParaRPr>
          </a:p>
          <a:p>
            <a:pPr marL="755650">
              <a:lnSpc>
                <a:spcPts val="2585"/>
              </a:lnSpc>
            </a:pPr>
            <a:r>
              <a:rPr sz="2400" spc="-15" dirty="0">
                <a:latin typeface="Calibri"/>
                <a:cs typeface="Calibri"/>
              </a:rPr>
              <a:t>para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5" dirty="0">
                <a:latin typeface="Calibri"/>
                <a:cs typeface="Calibri"/>
              </a:rPr>
              <a:t>criação </a:t>
            </a:r>
            <a:r>
              <a:rPr sz="2400" dirty="0">
                <a:latin typeface="Calibri"/>
                <a:cs typeface="Calibri"/>
              </a:rPr>
              <a:t>e </a:t>
            </a:r>
            <a:r>
              <a:rPr sz="2400" spc="-10" dirty="0">
                <a:latin typeface="Calibri"/>
                <a:cs typeface="Calibri"/>
              </a:rPr>
              <a:t>disponibilização </a:t>
            </a:r>
            <a:r>
              <a:rPr sz="2400" dirty="0">
                <a:latin typeface="Calibri"/>
                <a:cs typeface="Calibri"/>
              </a:rPr>
              <a:t>de </a:t>
            </a:r>
            <a:r>
              <a:rPr sz="2400" spc="-5" dirty="0">
                <a:latin typeface="Calibri"/>
                <a:cs typeface="Calibri"/>
              </a:rPr>
              <a:t>acervos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digitais;</a:t>
            </a:r>
            <a:endParaRPr sz="2400" dirty="0">
              <a:latin typeface="Calibri"/>
              <a:cs typeface="Calibri"/>
            </a:endParaRPr>
          </a:p>
          <a:p>
            <a:pPr marL="755650" marR="167005" lvl="1" indent="-285750">
              <a:lnSpc>
                <a:spcPct val="80400"/>
              </a:lnSpc>
              <a:spcBef>
                <a:spcPts val="555"/>
              </a:spcBef>
              <a:buFont typeface="Arial"/>
              <a:buChar char="–"/>
              <a:tabLst>
                <a:tab pos="755650" algn="l"/>
              </a:tabLst>
            </a:pPr>
            <a:r>
              <a:rPr sz="2400" spc="-10" dirty="0">
                <a:latin typeface="Calibri"/>
                <a:cs typeface="Calibri"/>
              </a:rPr>
              <a:t>Conectar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10" dirty="0">
                <a:latin typeface="Calibri"/>
                <a:cs typeface="Calibri"/>
              </a:rPr>
              <a:t>documentação </a:t>
            </a:r>
            <a:r>
              <a:rPr sz="2400" spc="-20" dirty="0">
                <a:latin typeface="Calibri"/>
                <a:cs typeface="Calibri"/>
              </a:rPr>
              <a:t>existente </a:t>
            </a:r>
            <a:r>
              <a:rPr sz="2400" spc="-10" dirty="0">
                <a:latin typeface="Calibri"/>
                <a:cs typeface="Calibri"/>
              </a:rPr>
              <a:t>com outras </a:t>
            </a:r>
            <a:r>
              <a:rPr sz="2400" dirty="0">
                <a:latin typeface="Calibri"/>
                <a:cs typeface="Calibri"/>
              </a:rPr>
              <a:t>bases de  </a:t>
            </a:r>
            <a:r>
              <a:rPr sz="2400" spc="-5" dirty="0">
                <a:latin typeface="Calibri"/>
                <a:cs typeface="Calibri"/>
              </a:rPr>
              <a:t>dados </a:t>
            </a:r>
            <a:r>
              <a:rPr sz="2400" dirty="0">
                <a:latin typeface="Calibri"/>
                <a:cs typeface="Calibri"/>
              </a:rPr>
              <a:t>e </a:t>
            </a:r>
            <a:r>
              <a:rPr sz="2400" spc="-5" dirty="0">
                <a:latin typeface="Calibri"/>
                <a:cs typeface="Calibri"/>
              </a:rPr>
              <a:t>ampliar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10" dirty="0">
                <a:latin typeface="Calibri"/>
                <a:cs typeface="Calibri"/>
              </a:rPr>
              <a:t>riqueza </a:t>
            </a:r>
            <a:r>
              <a:rPr sz="2400" dirty="0">
                <a:latin typeface="Calibri"/>
                <a:cs typeface="Calibri"/>
              </a:rPr>
              <a:t>das </a:t>
            </a:r>
            <a:r>
              <a:rPr sz="2400" b="1" spc="-15" dirty="0">
                <a:solidFill>
                  <a:srgbClr val="FF0000"/>
                </a:solidFill>
                <a:latin typeface="Calibri"/>
                <a:cs typeface="Calibri"/>
              </a:rPr>
              <a:t>conexões </a:t>
            </a:r>
            <a:r>
              <a:rPr sz="2400" b="1" spc="-5" dirty="0">
                <a:solidFill>
                  <a:srgbClr val="FF0000"/>
                </a:solidFill>
                <a:latin typeface="Calibri"/>
                <a:cs typeface="Calibri"/>
              </a:rPr>
              <a:t>semânticas </a:t>
            </a:r>
            <a:r>
              <a:rPr sz="2400" b="1" spc="-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potencialmente</a:t>
            </a:r>
            <a:r>
              <a:rPr sz="2400" spc="-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existentes.</a:t>
            </a:r>
            <a:endParaRPr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8356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56505" y="464312"/>
            <a:ext cx="2078355" cy="695960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Co</a:t>
            </a:r>
            <a:r>
              <a:rPr spc="-45" dirty="0"/>
              <a:t>nt</a:t>
            </a:r>
            <a:r>
              <a:rPr spc="-70" dirty="0"/>
              <a:t>e</a:t>
            </a:r>
            <a:r>
              <a:rPr dirty="0"/>
              <a:t>x</a:t>
            </a:r>
            <a:r>
              <a:rPr spc="-40" dirty="0"/>
              <a:t>t</a:t>
            </a:r>
            <a:r>
              <a:rPr dirty="0"/>
              <a:t>o</a:t>
            </a:r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059941" y="1507188"/>
            <a:ext cx="8044815" cy="2068830"/>
          </a:xfrm>
          <a:prstGeom prst="rect">
            <a:avLst/>
          </a:prstGeom>
        </p:spPr>
        <p:txBody>
          <a:bodyPr vert="horz" wrap="square" lIns="0" tIns="113030" rIns="0" bIns="0" rtlCol="0">
            <a:spAutoFit/>
          </a:bodyPr>
          <a:lstStyle/>
          <a:p>
            <a:pPr marL="355600" indent="-342900">
              <a:spcBef>
                <a:spcPts val="89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Calibri"/>
                <a:cs typeface="Calibri"/>
              </a:rPr>
              <a:t>Plano Nacional de</a:t>
            </a:r>
            <a:r>
              <a:rPr sz="3200" spc="-20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Cultura</a:t>
            </a:r>
            <a:endParaRPr sz="3200">
              <a:latin typeface="Calibri"/>
              <a:cs typeface="Calibri"/>
            </a:endParaRPr>
          </a:p>
          <a:p>
            <a:pPr marL="755650" marR="5080" indent="-285750">
              <a:spcBef>
                <a:spcPts val="695"/>
              </a:spcBef>
            </a:pPr>
            <a:r>
              <a:rPr sz="2800" dirty="0">
                <a:latin typeface="Arial"/>
                <a:cs typeface="Arial"/>
              </a:rPr>
              <a:t>–</a:t>
            </a:r>
            <a:r>
              <a:rPr sz="280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2800" u="heavy" spc="-1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http://www.cultura.gov.br/documents/10883/112 </a:t>
            </a:r>
            <a:r>
              <a:rPr sz="2800" u="heavy" spc="-1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 </a:t>
            </a:r>
            <a:r>
              <a:rPr sz="2800" u="heavy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94/METAS_PNC_final.pdf/</a:t>
            </a:r>
            <a:endParaRPr sz="2800">
              <a:latin typeface="Calibri"/>
              <a:cs typeface="Calibri"/>
            </a:endParaRPr>
          </a:p>
          <a:p>
            <a:pPr marL="469900">
              <a:spcBef>
                <a:spcPts val="680"/>
              </a:spcBef>
            </a:pPr>
            <a:r>
              <a:rPr sz="2800" dirty="0">
                <a:latin typeface="Arial"/>
                <a:cs typeface="Arial"/>
              </a:rPr>
              <a:t>– </a:t>
            </a:r>
            <a:r>
              <a:rPr sz="2800" spc="-35" dirty="0">
                <a:latin typeface="Calibri"/>
                <a:cs typeface="Calibri"/>
              </a:rPr>
              <a:t>Até</a:t>
            </a:r>
            <a:r>
              <a:rPr sz="2800" spc="-10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2020…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598303" y="3909232"/>
            <a:ext cx="7056949" cy="26047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9887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56505" y="464312"/>
            <a:ext cx="2078355" cy="695960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Co</a:t>
            </a:r>
            <a:r>
              <a:rPr spc="-45" dirty="0"/>
              <a:t>nt</a:t>
            </a:r>
            <a:r>
              <a:rPr spc="-70" dirty="0"/>
              <a:t>e</a:t>
            </a:r>
            <a:r>
              <a:rPr dirty="0"/>
              <a:t>x</a:t>
            </a:r>
            <a:r>
              <a:rPr spc="-40" dirty="0"/>
              <a:t>t</a:t>
            </a:r>
            <a:r>
              <a:rPr dirty="0"/>
              <a:t>o</a:t>
            </a:r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059941" y="1507189"/>
            <a:ext cx="8044815" cy="2496185"/>
          </a:xfrm>
          <a:prstGeom prst="rect">
            <a:avLst/>
          </a:prstGeom>
        </p:spPr>
        <p:txBody>
          <a:bodyPr vert="horz" wrap="square" lIns="0" tIns="113030" rIns="0" bIns="0" rtlCol="0">
            <a:spAutoFit/>
          </a:bodyPr>
          <a:lstStyle/>
          <a:p>
            <a:pPr marL="355600" indent="-342900">
              <a:spcBef>
                <a:spcPts val="89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3200" dirty="0">
                <a:latin typeface="Calibri"/>
                <a:cs typeface="Calibri"/>
              </a:rPr>
              <a:t>Plano Nacional de</a:t>
            </a:r>
            <a:r>
              <a:rPr sz="3200" spc="-20" dirty="0">
                <a:latin typeface="Calibri"/>
                <a:cs typeface="Calibri"/>
              </a:rPr>
              <a:t> </a:t>
            </a:r>
            <a:r>
              <a:rPr sz="3200" spc="-10" dirty="0">
                <a:latin typeface="Calibri"/>
                <a:cs typeface="Calibri"/>
              </a:rPr>
              <a:t>Cultura</a:t>
            </a:r>
            <a:endParaRPr sz="3200" dirty="0">
              <a:latin typeface="Calibri"/>
              <a:cs typeface="Calibri"/>
            </a:endParaRPr>
          </a:p>
          <a:p>
            <a:pPr marL="755650" lvl="1" indent="-285750">
              <a:spcBef>
                <a:spcPts val="695"/>
              </a:spcBef>
              <a:buFont typeface="Arial"/>
              <a:buChar char="–"/>
              <a:tabLst>
                <a:tab pos="755650" algn="l"/>
              </a:tabLst>
            </a:pPr>
            <a:r>
              <a:rPr sz="2800" spc="-5" dirty="0">
                <a:latin typeface="Calibri"/>
                <a:cs typeface="Calibri"/>
              </a:rPr>
              <a:t>Lei </a:t>
            </a:r>
            <a:r>
              <a:rPr sz="2800" dirty="0">
                <a:latin typeface="Calibri"/>
                <a:cs typeface="Calibri"/>
              </a:rPr>
              <a:t>12.343 de 2 </a:t>
            </a:r>
            <a:r>
              <a:rPr sz="2800" spc="-25" dirty="0">
                <a:latin typeface="Calibri"/>
                <a:cs typeface="Calibri"/>
              </a:rPr>
              <a:t>dezembro </a:t>
            </a:r>
            <a:r>
              <a:rPr sz="2800" dirty="0">
                <a:latin typeface="Calibri"/>
                <a:cs typeface="Calibri"/>
              </a:rPr>
              <a:t>de</a:t>
            </a:r>
            <a:r>
              <a:rPr sz="2800" spc="10" dirty="0">
                <a:latin typeface="Calibri"/>
                <a:cs typeface="Calibri"/>
              </a:rPr>
              <a:t> </a:t>
            </a:r>
            <a:r>
              <a:rPr sz="2800" dirty="0">
                <a:latin typeface="Calibri"/>
                <a:cs typeface="Calibri"/>
              </a:rPr>
              <a:t>2010</a:t>
            </a:r>
          </a:p>
          <a:p>
            <a:pPr marL="755650" marR="5080" lvl="1" indent="-285750">
              <a:spcBef>
                <a:spcPts val="675"/>
              </a:spcBef>
              <a:buClr>
                <a:srgbClr val="000000"/>
              </a:buClr>
              <a:buFont typeface="Arial"/>
              <a:buChar char="–"/>
              <a:tabLst>
                <a:tab pos="755650" algn="l"/>
              </a:tabLst>
            </a:pPr>
            <a:r>
              <a:rPr sz="2800" u="heavy" spc="-1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http://www.cultura.gov.br/documents/10907/963 </a:t>
            </a:r>
            <a:r>
              <a:rPr sz="2800" u="heavy" spc="-1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 </a:t>
            </a:r>
            <a:r>
              <a:rPr sz="2800" u="heavy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783/Lei+12.343++PNC.pdf/e9882c97-f62a-40de-  </a:t>
            </a:r>
            <a:r>
              <a:rPr sz="2800" u="heavy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bc74-8dc694fe777a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866900" y="4558828"/>
            <a:ext cx="8166100" cy="8763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6424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Contexto</a:t>
            </a:r>
            <a:endParaRPr lang="pt-BR" dirty="0"/>
          </a:p>
        </p:txBody>
      </p:sp>
      <p:sp>
        <p:nvSpPr>
          <p:cNvPr id="4" name="AutoShape 2" descr="ave image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8818"/>
            <a:ext cx="12192000" cy="3240363"/>
          </a:xfrm>
          <a:prstGeom prst="rect">
            <a:avLst/>
          </a:prstGeom>
        </p:spPr>
      </p:pic>
      <p:sp>
        <p:nvSpPr>
          <p:cNvPr id="6" name="object 3"/>
          <p:cNvSpPr txBox="1"/>
          <p:nvPr/>
        </p:nvSpPr>
        <p:spPr>
          <a:xfrm>
            <a:off x="2016099" y="6496276"/>
            <a:ext cx="81356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u="sng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https://</a:t>
            </a:r>
            <a:r>
              <a:rPr u="sng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3"/>
              </a:rPr>
              <a:t>www.cetic.br/media/docs/publicacoes/1/tic_cultura_2018_livro_eletronico.pdf</a:t>
            </a:r>
            <a:endParaRPr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2162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Contexto</a:t>
            </a:r>
            <a:endParaRPr lang="pt-BR" dirty="0"/>
          </a:p>
        </p:txBody>
      </p:sp>
      <p:sp>
        <p:nvSpPr>
          <p:cNvPr id="4" name="AutoShape 2" descr="ave image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object 3"/>
          <p:cNvSpPr txBox="1"/>
          <p:nvPr/>
        </p:nvSpPr>
        <p:spPr>
          <a:xfrm>
            <a:off x="2016099" y="6496276"/>
            <a:ext cx="81356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u="sng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</a:rPr>
              <a:t>https://</a:t>
            </a:r>
            <a:r>
              <a:rPr u="sng" spc="-1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alibri"/>
                <a:cs typeface="Calibri"/>
                <a:hlinkClick r:id="rId2"/>
              </a:rPr>
              <a:t>www.cetic.br/media/docs/publicacoes/1/tic_cultura_2018_livro_eletronico.pdf</a:t>
            </a:r>
            <a:endParaRPr>
              <a:latin typeface="Calibri"/>
              <a:cs typeface="Calibri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62812"/>
            <a:ext cx="12192000" cy="17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0870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332</Words>
  <Application>Microsoft Macintosh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Times New Roman</vt:lpstr>
      <vt:lpstr>Arial</vt:lpstr>
      <vt:lpstr>Tema do Office</vt:lpstr>
      <vt:lpstr>Acervos digitais em rede:  dos repositórios digitais às redes semânticas </vt:lpstr>
      <vt:lpstr>Quem somos nós: institucionalidade</vt:lpstr>
      <vt:lpstr>Objetivo da mesa</vt:lpstr>
      <vt:lpstr>O que queremos resolver?</vt:lpstr>
      <vt:lpstr>Motivações...</vt:lpstr>
      <vt:lpstr>Contexto</vt:lpstr>
      <vt:lpstr>Contexto</vt:lpstr>
      <vt:lpstr>Contexto</vt:lpstr>
      <vt:lpstr>Contexto</vt:lpstr>
      <vt:lpstr>Contexto</vt:lpstr>
      <vt:lpstr> Para ajudar a pensarmos...  Diagnóstico... o dados da TIC Cultura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Microsoft Office</dc:creator>
  <cp:lastModifiedBy>Usuário do Microsoft Office</cp:lastModifiedBy>
  <cp:revision>50</cp:revision>
  <cp:lastPrinted>2019-09-19T10:50:07Z</cp:lastPrinted>
  <dcterms:created xsi:type="dcterms:W3CDTF">2019-09-18T13:36:03Z</dcterms:created>
  <dcterms:modified xsi:type="dcterms:W3CDTF">2019-10-03T19:16:26Z</dcterms:modified>
</cp:coreProperties>
</file>

<file path=docProps/thumbnail.jpeg>
</file>